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handoutMasterIdLst>
    <p:handoutMasterId r:id="rId18"/>
  </p:handoutMasterIdLst>
  <p:sldIdLst>
    <p:sldId id="313" r:id="rId2"/>
    <p:sldId id="362" r:id="rId3"/>
    <p:sldId id="415" r:id="rId4"/>
    <p:sldId id="361" r:id="rId5"/>
    <p:sldId id="356" r:id="rId6"/>
    <p:sldId id="353" r:id="rId7"/>
    <p:sldId id="354" r:id="rId8"/>
    <p:sldId id="359" r:id="rId9"/>
    <p:sldId id="410" r:id="rId10"/>
    <p:sldId id="408" r:id="rId11"/>
    <p:sldId id="411" r:id="rId12"/>
    <p:sldId id="412" r:id="rId13"/>
    <p:sldId id="407" r:id="rId14"/>
    <p:sldId id="413" r:id="rId15"/>
    <p:sldId id="389" r:id="rId16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E8F729"/>
    <a:srgbClr val="B9C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07" autoAdjust="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856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F1C5B-AB45-429A-B16C-94903C473534}" type="datetimeFigureOut">
              <a:rPr lang="nl-NL" smtClean="0"/>
              <a:t>10-5-2021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AD9DE-EBD6-462E-AD83-93F56C429F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97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331E43-AADD-4115-9F2A-7A371613DF0F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CE1AAB-0918-4F3A-B690-A2746DBA31B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0642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fld id="{D1DDD450-1F3A-41C8-B428-5D701858D692}" type="slidenum">
              <a:rPr lang="nl-NL" altLang="nl-NL" sz="1200"/>
              <a:pPr/>
              <a:t>1</a:t>
            </a:fld>
            <a:endParaRPr lang="nl-NL" altLang="nl-NL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9981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15746-8B72-4B24-B28D-03F9ABECAF71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8E2D0-7C4A-48BA-8D92-EC825F34870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33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2950-D1FB-4A68-9C2D-375837CDA10E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21462-FC81-4704-A011-6127DFA03FE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9906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B10BC-5299-4AA1-8A53-368770DF6292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D0B92-F1EC-4E6E-84B2-453993C6A9C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85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73294-3098-4FF0-8A32-23887E875B6E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ADA2-DC0C-4B9C-9143-C867DF7A8C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796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34B4-0CF6-4579-915F-2DBD6F689257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EA5E-33E2-4411-B129-6DF45E4CE72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41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2A59C-2157-43B3-A2D1-54D38A91E38C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23CD1-1878-4589-848B-187C5361316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11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FC3F5-9FBA-4828-BB33-32D1E8208557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A3B79-8CA6-4E20-84F8-D3D8B09DC07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70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C2257-B027-481F-9805-F27F27C60F21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EAC6B-36F3-421B-9D3A-C63611DB896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53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9CE9-600F-4F16-8E79-F6D709EEFD72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2507F-16F9-464C-B0B4-C47286863E6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24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5D86A-BFA4-4C8B-B616-ACE1A7AD4F2D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36EA2-77C4-456E-9583-A141F47795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80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DB801-14AA-4050-8A0F-3EAC64BAB2A3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9E750-A9D1-472A-A937-4FDA97B8F31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96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7A8E00-4DD5-4CC5-BAF5-263FD52571D2}" type="datetimeFigureOut">
              <a:rPr lang="nl-NL"/>
              <a:pPr>
                <a:defRPr/>
              </a:pPr>
              <a:t>10-5-2021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83AABC-97A6-4787-A56F-119D09FDD70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dianumm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D1C7E1-5950-4E3B-9D53-2E321F9BE438}" type="slidenum">
              <a:rPr lang="nl-NL" altLang="nl-NL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nl-NL" altLang="nl-NL" sz="1400"/>
          </a:p>
        </p:txBody>
      </p:sp>
      <p:sp>
        <p:nvSpPr>
          <p:cNvPr id="3077" name="Text Box 1031"/>
          <p:cNvSpPr txBox="1">
            <a:spLocks noChangeArrowheads="1"/>
          </p:cNvSpPr>
          <p:nvPr/>
        </p:nvSpPr>
        <p:spPr bwMode="auto">
          <a:xfrm>
            <a:off x="877280" y="4095551"/>
            <a:ext cx="78095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l-NL" altLang="nl-NL" sz="2400" b="1" dirty="0">
                <a:latin typeface="Franklin Gothic Medium" panose="020B0603020102020204" pitchFamily="34" charset="0"/>
              </a:rPr>
              <a:t>Inpassingssessie Parallelweg </a:t>
            </a:r>
            <a:r>
              <a:rPr lang="nl-NL" altLang="nl-NL" sz="2400" b="1" dirty="0" err="1">
                <a:latin typeface="Franklin Gothic Medium" panose="020B0603020102020204" pitchFamily="34" charset="0"/>
              </a:rPr>
              <a:t>i.h.k.v</a:t>
            </a:r>
            <a:r>
              <a:rPr lang="nl-NL" altLang="nl-NL" sz="2400" b="1" dirty="0">
                <a:latin typeface="Franklin Gothic Medium" panose="020B0603020102020204" pitchFamily="34" charset="0"/>
              </a:rPr>
              <a:t>. randweg Opheusden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nl-NL" altLang="nl-NL" sz="2400" b="1" dirty="0">
                <a:latin typeface="Franklin Gothic Medium" panose="020B0603020102020204" pitchFamily="34" charset="0"/>
              </a:rPr>
              <a:t>10 mei 2021</a:t>
            </a:r>
          </a:p>
        </p:txBody>
      </p:sp>
      <p:pic>
        <p:nvPicPr>
          <p:cNvPr id="3" name="Afbeelding 2" descr="Afbeelding met gras, lucht, buiten, weg&#10;&#10;Automatisch gegenereerde beschrijving">
            <a:extLst>
              <a:ext uri="{FF2B5EF4-FFF2-40B4-BE49-F238E27FC236}">
                <a16:creationId xmlns:a16="http://schemas.microsoft.com/office/drawing/2014/main" id="{27BA2173-C7EE-4C67-AB43-525B2B9EAD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>
            <a:off x="2242854" y="237103"/>
            <a:ext cx="6588224" cy="3528392"/>
          </a:xfrm>
          <a:prstGeom prst="rect">
            <a:avLst/>
          </a:prstGeom>
        </p:spPr>
      </p:pic>
      <p:pic>
        <p:nvPicPr>
          <p:cNvPr id="6" name="Afbeelding 5" descr="Afbeelding met buiten, natuur&#10;&#10;Automatisch gegenereerde beschrijving">
            <a:extLst>
              <a:ext uri="{FF2B5EF4-FFF2-40B4-BE49-F238E27FC236}">
                <a16:creationId xmlns:a16="http://schemas.microsoft.com/office/drawing/2014/main" id="{33068DD4-6D25-4127-8F6A-4C2A06143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1747" y="662639"/>
            <a:ext cx="3528392" cy="2646294"/>
          </a:xfrm>
          <a:prstGeom prst="rect">
            <a:avLst/>
          </a:prstGeom>
        </p:spPr>
      </p:pic>
      <p:pic>
        <p:nvPicPr>
          <p:cNvPr id="8" name="Afbeelding 7" descr="Afbeelding met tekst, lucht, weg, buiten&#10;&#10;Automatisch gegenereerde beschrijving">
            <a:extLst>
              <a:ext uri="{FF2B5EF4-FFF2-40B4-BE49-F238E27FC236}">
                <a16:creationId xmlns:a16="http://schemas.microsoft.com/office/drawing/2014/main" id="{D63076B1-F5F7-497D-AAFF-3103504723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/>
          <a:stretch/>
        </p:blipFill>
        <p:spPr>
          <a:xfrm>
            <a:off x="0" y="237103"/>
            <a:ext cx="3724417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4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75EEA7-5285-48E5-86A6-F96FFD2BF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939"/>
            <a:ext cx="9354714" cy="663297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42549AA-30DB-46B6-9ADB-91D3C76E4669}"/>
              </a:ext>
            </a:extLst>
          </p:cNvPr>
          <p:cNvSpPr/>
          <p:nvPr/>
        </p:nvSpPr>
        <p:spPr>
          <a:xfrm>
            <a:off x="395536" y="116632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Éénrichtingsverkeer handhaven tussen randweg en </a:t>
            </a:r>
            <a:r>
              <a:rPr lang="nl-NL" altLang="nl-NL" sz="20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Varakker</a:t>
            </a:r>
            <a:r>
              <a:rPr lang="nl-NL" altLang="nl-NL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(Oost) </a:t>
            </a:r>
            <a:endParaRPr lang="nl-NL" altLang="nl-NL" sz="2000" b="1" dirty="0">
              <a:solidFill>
                <a:schemeClr val="bg1"/>
              </a:solidFill>
              <a:highlight>
                <a:srgbClr val="FFFF00"/>
              </a:highlight>
              <a:latin typeface="Franklin Gothic Medium" panose="020B0603020102020204" pitchFamily="34" charset="0"/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00414A3-A937-49F7-AB89-5767C065BFD1}"/>
              </a:ext>
            </a:extLst>
          </p:cNvPr>
          <p:cNvSpPr/>
          <p:nvPr/>
        </p:nvSpPr>
        <p:spPr>
          <a:xfrm>
            <a:off x="6187736" y="2716567"/>
            <a:ext cx="252357" cy="1110253"/>
          </a:xfrm>
          <a:custGeom>
            <a:avLst/>
            <a:gdLst>
              <a:gd name="connsiteX0" fmla="*/ 142042 w 296379"/>
              <a:gd name="connsiteY0" fmla="*/ 0 h 1172575"/>
              <a:gd name="connsiteX1" fmla="*/ 266330 w 296379"/>
              <a:gd name="connsiteY1" fmla="*/ 408373 h 1172575"/>
              <a:gd name="connsiteX2" fmla="*/ 239697 w 296379"/>
              <a:gd name="connsiteY2" fmla="*/ 790113 h 1172575"/>
              <a:gd name="connsiteX3" fmla="*/ 292963 w 296379"/>
              <a:gd name="connsiteY3" fmla="*/ 1065320 h 1172575"/>
              <a:gd name="connsiteX4" fmla="*/ 124287 w 296379"/>
              <a:gd name="connsiteY4" fmla="*/ 1171852 h 1172575"/>
              <a:gd name="connsiteX5" fmla="*/ 0 w 296379"/>
              <a:gd name="connsiteY5" fmla="*/ 1020932 h 1172575"/>
              <a:gd name="connsiteX0" fmla="*/ 124287 w 278624"/>
              <a:gd name="connsiteY0" fmla="*/ 0 h 1172575"/>
              <a:gd name="connsiteX1" fmla="*/ 248575 w 278624"/>
              <a:gd name="connsiteY1" fmla="*/ 408373 h 1172575"/>
              <a:gd name="connsiteX2" fmla="*/ 221942 w 278624"/>
              <a:gd name="connsiteY2" fmla="*/ 790113 h 1172575"/>
              <a:gd name="connsiteX3" fmla="*/ 275208 w 278624"/>
              <a:gd name="connsiteY3" fmla="*/ 1065320 h 1172575"/>
              <a:gd name="connsiteX4" fmla="*/ 106532 w 278624"/>
              <a:gd name="connsiteY4" fmla="*/ 1171852 h 1172575"/>
              <a:gd name="connsiteX5" fmla="*/ 0 w 278624"/>
              <a:gd name="connsiteY5" fmla="*/ 932155 h 1172575"/>
              <a:gd name="connsiteX0" fmla="*/ 124287 w 276422"/>
              <a:gd name="connsiteY0" fmla="*/ 0 h 1113461"/>
              <a:gd name="connsiteX1" fmla="*/ 248575 w 276422"/>
              <a:gd name="connsiteY1" fmla="*/ 408373 h 1113461"/>
              <a:gd name="connsiteX2" fmla="*/ 221942 w 276422"/>
              <a:gd name="connsiteY2" fmla="*/ 790113 h 1113461"/>
              <a:gd name="connsiteX3" fmla="*/ 275208 w 276422"/>
              <a:gd name="connsiteY3" fmla="*/ 1065320 h 1113461"/>
              <a:gd name="connsiteX4" fmla="*/ 159798 w 276422"/>
              <a:gd name="connsiteY4" fmla="*/ 1109709 h 1113461"/>
              <a:gd name="connsiteX5" fmla="*/ 0 w 276422"/>
              <a:gd name="connsiteY5" fmla="*/ 932155 h 1113461"/>
              <a:gd name="connsiteX0" fmla="*/ 124287 w 252357"/>
              <a:gd name="connsiteY0" fmla="*/ 0 h 1110253"/>
              <a:gd name="connsiteX1" fmla="*/ 248575 w 252357"/>
              <a:gd name="connsiteY1" fmla="*/ 408373 h 1110253"/>
              <a:gd name="connsiteX2" fmla="*/ 221942 w 252357"/>
              <a:gd name="connsiteY2" fmla="*/ 790113 h 1110253"/>
              <a:gd name="connsiteX3" fmla="*/ 239697 w 252357"/>
              <a:gd name="connsiteY3" fmla="*/ 994299 h 1110253"/>
              <a:gd name="connsiteX4" fmla="*/ 159798 w 252357"/>
              <a:gd name="connsiteY4" fmla="*/ 1109709 h 1110253"/>
              <a:gd name="connsiteX5" fmla="*/ 0 w 252357"/>
              <a:gd name="connsiteY5" fmla="*/ 932155 h 1110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357" h="1110253">
                <a:moveTo>
                  <a:pt x="124287" y="0"/>
                </a:moveTo>
                <a:cubicBezTo>
                  <a:pt x="178293" y="138344"/>
                  <a:pt x="232299" y="276688"/>
                  <a:pt x="248575" y="408373"/>
                </a:cubicBezTo>
                <a:cubicBezTo>
                  <a:pt x="264851" y="540058"/>
                  <a:pt x="223422" y="692459"/>
                  <a:pt x="221942" y="790113"/>
                </a:cubicBezTo>
                <a:cubicBezTo>
                  <a:pt x="220462" y="887767"/>
                  <a:pt x="250054" y="941033"/>
                  <a:pt x="239697" y="994299"/>
                </a:cubicBezTo>
                <a:cubicBezTo>
                  <a:pt x="229340" y="1047565"/>
                  <a:pt x="208625" y="1117107"/>
                  <a:pt x="159798" y="1109709"/>
                </a:cubicBezTo>
                <a:cubicBezTo>
                  <a:pt x="110971" y="1102311"/>
                  <a:pt x="37730" y="1003916"/>
                  <a:pt x="0" y="932155"/>
                </a:cubicBezTo>
              </a:path>
            </a:pathLst>
          </a:custGeom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01C748-C5E9-4724-B9AF-14BB73023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70654">
            <a:off x="5098357" y="3280776"/>
            <a:ext cx="255037" cy="2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2 verbodsbord verboden toegang voor voertuigen | Manutan">
            <a:extLst>
              <a:ext uri="{FF2B5EF4-FFF2-40B4-BE49-F238E27FC236}">
                <a16:creationId xmlns:a16="http://schemas.microsoft.com/office/drawing/2014/main" id="{962466B7-6452-43EA-818E-431D92D4B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2134" y="3608482"/>
            <a:ext cx="218338" cy="2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24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B4FD7B8-4D0F-4693-A460-B3C47110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13" y="0"/>
            <a:ext cx="8615174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42549AA-30DB-46B6-9ADB-91D3C76E4669}"/>
              </a:ext>
            </a:extLst>
          </p:cNvPr>
          <p:cNvSpPr/>
          <p:nvPr/>
        </p:nvSpPr>
        <p:spPr>
          <a:xfrm>
            <a:off x="431540" y="116632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Twee richtingen mogelijk maken tussen randweg en </a:t>
            </a:r>
            <a:r>
              <a:rPr lang="nl-NL" altLang="nl-NL" sz="20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Varakker</a:t>
            </a:r>
            <a:r>
              <a:rPr lang="nl-NL" altLang="nl-NL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d.m.v. passeerhavens (Oost) </a:t>
            </a:r>
            <a:endParaRPr lang="nl-NL" altLang="nl-NL" sz="2000" b="1" dirty="0">
              <a:solidFill>
                <a:schemeClr val="bg1"/>
              </a:solidFill>
              <a:highlight>
                <a:srgbClr val="FFFF00"/>
              </a:highlight>
              <a:latin typeface="Franklin Gothic Medium" panose="020B06030201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F08AD80-B0F7-418B-B4DA-CF3FBEAD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70654">
            <a:off x="705868" y="2011141"/>
            <a:ext cx="255037" cy="2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529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8E8EAD2-4995-45C6-97FA-3AFBA9681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55"/>
            <a:ext cx="9144000" cy="477989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A6952F4-C72A-422F-A1DE-95EB2CAD6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70654">
            <a:off x="7330605" y="3667324"/>
            <a:ext cx="255037" cy="2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2 verbodsbord verboden toegang voor voertuigen | Manutan">
            <a:extLst>
              <a:ext uri="{FF2B5EF4-FFF2-40B4-BE49-F238E27FC236}">
                <a16:creationId xmlns:a16="http://schemas.microsoft.com/office/drawing/2014/main" id="{5E0BF392-0B70-4A27-BF14-783ED110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3608" y="2636912"/>
            <a:ext cx="226671" cy="22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50227A4B-DE62-4AB6-9FD8-6ADBEB5AC402}"/>
              </a:ext>
            </a:extLst>
          </p:cNvPr>
          <p:cNvSpPr/>
          <p:nvPr/>
        </p:nvSpPr>
        <p:spPr>
          <a:xfrm>
            <a:off x="0" y="1039055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Éénrichtingsverkeer handhaven tussen brug over de Linge en randweg (Oostdeel)</a:t>
            </a:r>
            <a:endParaRPr lang="nl-NL" altLang="nl-NL" sz="2000" b="1" dirty="0">
              <a:solidFill>
                <a:schemeClr val="bg1"/>
              </a:solidFill>
              <a:highlight>
                <a:srgbClr val="FFFF00"/>
              </a:highlight>
              <a:latin typeface="Franklin Gothic Medium" panose="020B0603020102020204" pitchFamily="34" charset="0"/>
            </a:endParaRP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07B2C61A-61D8-42CD-8E78-2ADFBF036E7C}"/>
              </a:ext>
            </a:extLst>
          </p:cNvPr>
          <p:cNvSpPr/>
          <p:nvPr/>
        </p:nvSpPr>
        <p:spPr>
          <a:xfrm>
            <a:off x="7458123" y="2664774"/>
            <a:ext cx="1656184" cy="576064"/>
          </a:xfrm>
          <a:prstGeom prst="wedgeRectCallout">
            <a:avLst>
              <a:gd name="adj1" fmla="val -30338"/>
              <a:gd name="adj2" fmla="val 137997"/>
            </a:avLst>
          </a:prstGeom>
          <a:solidFill>
            <a:srgbClr val="FFFFFF">
              <a:alpha val="80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Aandacht voor brug over de Linge!</a:t>
            </a:r>
          </a:p>
        </p:txBody>
      </p:sp>
    </p:spTree>
    <p:extLst>
      <p:ext uri="{BB962C8B-B14F-4D97-AF65-F5344CB8AC3E}">
        <p14:creationId xmlns:p14="http://schemas.microsoft.com/office/powerpoint/2010/main" val="2522227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BAE3C66-7946-4083-B966-B1092824B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231"/>
            <a:ext cx="9144000" cy="5191537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7BB6659A-6418-4F02-A083-44F40882622E}"/>
              </a:ext>
            </a:extLst>
          </p:cNvPr>
          <p:cNvSpPr/>
          <p:nvPr/>
        </p:nvSpPr>
        <p:spPr>
          <a:xfrm rot="375726">
            <a:off x="1429685" y="2446185"/>
            <a:ext cx="491417" cy="504299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8DF10CB-E5CB-41E8-BA95-782DD17AD058}"/>
              </a:ext>
            </a:extLst>
          </p:cNvPr>
          <p:cNvSpPr/>
          <p:nvPr/>
        </p:nvSpPr>
        <p:spPr>
          <a:xfrm rot="375726">
            <a:off x="2830147" y="2723989"/>
            <a:ext cx="495805" cy="464321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8DC5B64-BD8A-403B-83F2-376717448F18}"/>
              </a:ext>
            </a:extLst>
          </p:cNvPr>
          <p:cNvSpPr/>
          <p:nvPr/>
        </p:nvSpPr>
        <p:spPr>
          <a:xfrm>
            <a:off x="292938" y="833231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Twee richtingen mogelijk maken tussen brug over de Linge en randweg d.m.v. passeerhavens (Oostdeel) </a:t>
            </a:r>
            <a:endParaRPr lang="nl-NL" altLang="nl-NL" sz="2000" b="1" dirty="0">
              <a:solidFill>
                <a:schemeClr val="bg1"/>
              </a:solidFill>
              <a:highlight>
                <a:srgbClr val="FFFF00"/>
              </a:highlight>
              <a:latin typeface="Franklin Gothic Medium" panose="020B0603020102020204" pitchFamily="34" charset="0"/>
            </a:endParaRPr>
          </a:p>
        </p:txBody>
      </p:sp>
      <p:sp>
        <p:nvSpPr>
          <p:cNvPr id="9" name="Tekstballon: rechthoek 8">
            <a:extLst>
              <a:ext uri="{FF2B5EF4-FFF2-40B4-BE49-F238E27FC236}">
                <a16:creationId xmlns:a16="http://schemas.microsoft.com/office/drawing/2014/main" id="{6A96E4D0-CAFB-4E54-BB74-BA3D5DC00B44}"/>
              </a:ext>
            </a:extLst>
          </p:cNvPr>
          <p:cNvSpPr/>
          <p:nvPr/>
        </p:nvSpPr>
        <p:spPr>
          <a:xfrm>
            <a:off x="7458123" y="2664774"/>
            <a:ext cx="1656184" cy="576064"/>
          </a:xfrm>
          <a:prstGeom prst="wedgeRectCallout">
            <a:avLst>
              <a:gd name="adj1" fmla="val -30338"/>
              <a:gd name="adj2" fmla="val 137997"/>
            </a:avLst>
          </a:prstGeom>
          <a:solidFill>
            <a:srgbClr val="FFFFFF">
              <a:alpha val="80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Aandacht voor brug over de Linge!</a:t>
            </a:r>
          </a:p>
        </p:txBody>
      </p:sp>
    </p:spTree>
    <p:extLst>
      <p:ext uri="{BB962C8B-B14F-4D97-AF65-F5344CB8AC3E}">
        <p14:creationId xmlns:p14="http://schemas.microsoft.com/office/powerpoint/2010/main" val="2950736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3E9008A-F830-4509-919F-B17AE0137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726"/>
            <a:ext cx="9144000" cy="5336548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905509F7-7EE8-469A-84C4-3F8914F979E7}"/>
              </a:ext>
            </a:extLst>
          </p:cNvPr>
          <p:cNvSpPr/>
          <p:nvPr/>
        </p:nvSpPr>
        <p:spPr>
          <a:xfrm rot="375726">
            <a:off x="3611079" y="3661212"/>
            <a:ext cx="1709138" cy="1681859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3F518F3-312A-40F7-BA86-F8B7819062E5}"/>
              </a:ext>
            </a:extLst>
          </p:cNvPr>
          <p:cNvSpPr/>
          <p:nvPr/>
        </p:nvSpPr>
        <p:spPr>
          <a:xfrm rot="375726">
            <a:off x="7682963" y="4165268"/>
            <a:ext cx="1709138" cy="1681859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8BD2EE0-F638-4E3B-9521-3A6988E2AC65}"/>
              </a:ext>
            </a:extLst>
          </p:cNvPr>
          <p:cNvSpPr/>
          <p:nvPr/>
        </p:nvSpPr>
        <p:spPr>
          <a:xfrm>
            <a:off x="292938" y="833231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Twee richtingen mogelijk maken tussen brug over de Linge en randweg d.m.v. passeerhavens (Oostdeel) </a:t>
            </a:r>
            <a:endParaRPr lang="nl-NL" altLang="nl-NL" sz="2000" b="1" dirty="0">
              <a:solidFill>
                <a:schemeClr val="bg1"/>
              </a:solidFill>
              <a:highlight>
                <a:srgbClr val="FFFF00"/>
              </a:highligh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3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071A6050-EDD7-4B95-BFDA-CC9C498A267B}"/>
              </a:ext>
            </a:extLst>
          </p:cNvPr>
          <p:cNvSpPr/>
          <p:nvPr/>
        </p:nvSpPr>
        <p:spPr>
          <a:xfrm>
            <a:off x="1043608" y="5661248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4000" b="1" dirty="0">
                <a:latin typeface="Franklin Gothic Medium" panose="020B0603020102020204" pitchFamily="34" charset="0"/>
              </a:rPr>
              <a:t>Hartenkreten </a:t>
            </a:r>
          </a:p>
        </p:txBody>
      </p:sp>
      <p:pic>
        <p:nvPicPr>
          <p:cNvPr id="1026" name="Picture 2" descr="Hartenkreet bij dementie | Hartenkreten">
            <a:extLst>
              <a:ext uri="{FF2B5EF4-FFF2-40B4-BE49-F238E27FC236}">
                <a16:creationId xmlns:a16="http://schemas.microsoft.com/office/drawing/2014/main" id="{A72B8259-5E5A-4BBF-B2F5-0077814F4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 r="10442"/>
          <a:stretch/>
        </p:blipFill>
        <p:spPr bwMode="auto">
          <a:xfrm>
            <a:off x="467544" y="764704"/>
            <a:ext cx="82089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23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791580" y="548680"/>
            <a:ext cx="7560840" cy="557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altLang="nl-NL" sz="2000" b="1" dirty="0">
                <a:latin typeface="Franklin Gothic Medium" panose="020B0603020102020204" pitchFamily="34" charset="0"/>
              </a:rPr>
              <a:t>Programma</a:t>
            </a:r>
          </a:p>
          <a:p>
            <a:pPr>
              <a:spcBef>
                <a:spcPct val="50000"/>
              </a:spcBef>
              <a:defRPr/>
            </a:pPr>
            <a:endParaRPr lang="nl-NL" altLang="nl-NL" sz="2000" b="1" dirty="0">
              <a:latin typeface="Franklin Gothic Medium" panose="020B06030201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nl-NL" altLang="nl-NL" sz="1400" b="1" dirty="0">
              <a:latin typeface="Franklin Gothic Medium" panose="020B06030201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Welkom en kennismaking 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(Nanneke </a:t>
            </a:r>
            <a:r>
              <a:rPr lang="nl-N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vd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Heijden en Rob Gertsen)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Korte presentatie tracé randweg 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(Rob Huisman)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Ophalen belangen in, op en rondom de Parallelweg 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(o.l.v. gesprekleiders)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Presentatie mogelijke varianten rondom (gedeeltelijk) tweerichtingsverkeer </a:t>
            </a:r>
            <a:b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(Rob Huisman)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nl-NL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breakout</a:t>
            </a: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-rooms” over in- en aanpassingen Parallelweg (west-deel, </a:t>
            </a:r>
            <a:r>
              <a:rPr lang="nl-NL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oost-deel</a:t>
            </a: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lvl="1">
              <a:lnSpc>
                <a:spcPct val="107000"/>
              </a:lnSpc>
            </a:pPr>
            <a:endParaRPr lang="nl-N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Afsluiting 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(Nanneke v.d. Heijden en Rob Gertsen)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b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sz="14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4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395536" y="548680"/>
            <a:ext cx="8640960" cy="5401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altLang="nl-NL" sz="2000" b="1" dirty="0">
                <a:latin typeface="Franklin Gothic Medium" panose="020B0603020102020204" pitchFamily="34" charset="0"/>
              </a:rPr>
              <a:t>Wat en waarom vanavond?</a:t>
            </a:r>
          </a:p>
          <a:p>
            <a:pPr>
              <a:spcBef>
                <a:spcPct val="50000"/>
              </a:spcBef>
              <a:defRPr/>
            </a:pPr>
            <a:endParaRPr lang="nl-NL" altLang="nl-NL" sz="2000" b="1" dirty="0">
              <a:latin typeface="Franklin Gothic Medium" panose="020B06030201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nl-NL" altLang="nl-NL" sz="1400" b="1" dirty="0">
              <a:latin typeface="Franklin Gothic Medium" panose="020B06030201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b="1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Bestemmingsplan procedure is gestart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400" dirty="0" err="1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VoorOntwerp</a:t>
            </a:r>
            <a:r>
              <a:rPr lang="nl-NL" sz="1400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Bestemmingsplan </a:t>
            </a:r>
            <a:r>
              <a:rPr lang="nl-NL" sz="1400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nl-NL" sz="1400" dirty="0" err="1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Ontwerp</a:t>
            </a:r>
            <a:r>
              <a:rPr lang="nl-NL" sz="1400" dirty="0" err="1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Bestemmingsplan</a:t>
            </a:r>
            <a:r>
              <a:rPr lang="nl-NL" sz="1400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400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nl-NL" sz="1400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Bestemmingsplan definitief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600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600" b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b="1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Bestemmingsplan gaat over de aanleg en realisatie van de nieuwe randweg</a:t>
            </a:r>
            <a:endParaRPr lang="nl-NL" sz="1600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600" b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600" b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b="1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Nieuwe randweg heeft gevolgen voor huidig functioneren Parallelweg: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400" dirty="0" err="1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Bijv</a:t>
            </a:r>
            <a:r>
              <a:rPr lang="nl-NL" sz="1400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minder verkeer, maar ook andere routes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600" b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nl-NL" sz="1600" b="1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600" b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Ophalen van wensen en belangen functioneren Parallelweg na aanleg randweg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b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sz="14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776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971600" y="260648"/>
            <a:ext cx="6120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2000" b="1" dirty="0">
                <a:latin typeface="Franklin Gothic Medium" panose="020B0603020102020204" pitchFamily="34" charset="0"/>
              </a:rPr>
              <a:t>Overzicht beoogde randweg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5DC41CC-22C9-4B3C-B56A-ECA9F930E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90" y="660758"/>
            <a:ext cx="8560698" cy="458460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F09A882-4963-4D9F-94B5-5BEB31ECF2D2}"/>
              </a:ext>
            </a:extLst>
          </p:cNvPr>
          <p:cNvSpPr/>
          <p:nvPr/>
        </p:nvSpPr>
        <p:spPr>
          <a:xfrm rot="21085165">
            <a:off x="2081072" y="1272748"/>
            <a:ext cx="1296144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>
                <a:solidFill>
                  <a:schemeClr val="tx1"/>
                </a:solidFill>
              </a:rPr>
              <a:t>Tielsestraat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B1EB906-79FC-4948-89C8-8B8BE7B8CCCC}"/>
              </a:ext>
            </a:extLst>
          </p:cNvPr>
          <p:cNvSpPr/>
          <p:nvPr/>
        </p:nvSpPr>
        <p:spPr>
          <a:xfrm rot="582449">
            <a:off x="1952216" y="2486490"/>
            <a:ext cx="207047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Beoogde randweg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4ED46BD-B74E-4975-961D-81798B212B45}"/>
              </a:ext>
            </a:extLst>
          </p:cNvPr>
          <p:cNvSpPr/>
          <p:nvPr/>
        </p:nvSpPr>
        <p:spPr>
          <a:xfrm rot="4798442">
            <a:off x="1093630" y="2049357"/>
            <a:ext cx="1296144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Markstraat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58E5CD9-B41F-4CEF-83AE-5C488AA5E3F1}"/>
              </a:ext>
            </a:extLst>
          </p:cNvPr>
          <p:cNvSpPr/>
          <p:nvPr/>
        </p:nvSpPr>
        <p:spPr>
          <a:xfrm>
            <a:off x="129339" y="1875595"/>
            <a:ext cx="1422091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Industrieweg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FF1CB71-5A7E-47F8-B243-E2070C582D6C}"/>
              </a:ext>
            </a:extLst>
          </p:cNvPr>
          <p:cNvSpPr/>
          <p:nvPr/>
        </p:nvSpPr>
        <p:spPr>
          <a:xfrm rot="19211982">
            <a:off x="3962672" y="2252388"/>
            <a:ext cx="139353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>
                <a:solidFill>
                  <a:schemeClr val="tx1"/>
                </a:solidFill>
              </a:rPr>
              <a:t>Hamsestraat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8359539-294A-48C5-94B4-3576004C2093}"/>
              </a:ext>
            </a:extLst>
          </p:cNvPr>
          <p:cNvSpPr/>
          <p:nvPr/>
        </p:nvSpPr>
        <p:spPr>
          <a:xfrm rot="481727">
            <a:off x="5634287" y="3620795"/>
            <a:ext cx="139353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>
                <a:solidFill>
                  <a:schemeClr val="tx1"/>
                </a:solidFill>
              </a:rPr>
              <a:t>ABC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3E248C7-AB71-409E-8F0C-66E7B6CD4E38}"/>
              </a:ext>
            </a:extLst>
          </p:cNvPr>
          <p:cNvSpPr/>
          <p:nvPr/>
        </p:nvSpPr>
        <p:spPr>
          <a:xfrm rot="483423">
            <a:off x="7832093" y="4844931"/>
            <a:ext cx="139353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A15</a:t>
            </a:r>
          </a:p>
          <a:p>
            <a:pPr algn="ctr"/>
            <a:endParaRPr lang="nl-NL" sz="1000" dirty="0">
              <a:solidFill>
                <a:srgbClr val="FF0000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7551F7F-3FD1-4518-9538-15450EC5FB3B}"/>
              </a:ext>
            </a:extLst>
          </p:cNvPr>
          <p:cNvSpPr/>
          <p:nvPr/>
        </p:nvSpPr>
        <p:spPr>
          <a:xfrm rot="4313932">
            <a:off x="6523917" y="2440480"/>
            <a:ext cx="1520010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>
                <a:solidFill>
                  <a:schemeClr val="tx1"/>
                </a:solidFill>
              </a:rPr>
              <a:t>Dalwagensewqeg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DE25815B-CFB6-42C5-A245-68AE281532E3}"/>
              </a:ext>
            </a:extLst>
          </p:cNvPr>
          <p:cNvSpPr/>
          <p:nvPr/>
        </p:nvSpPr>
        <p:spPr>
          <a:xfrm>
            <a:off x="7434111" y="3906148"/>
            <a:ext cx="1530377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>
                <a:solidFill>
                  <a:schemeClr val="tx1"/>
                </a:solidFill>
              </a:rPr>
              <a:t>Dodewaardestraat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48CF2AE-A90D-4882-82AE-4D19ABB8EA8C}"/>
              </a:ext>
            </a:extLst>
          </p:cNvPr>
          <p:cNvSpPr/>
          <p:nvPr/>
        </p:nvSpPr>
        <p:spPr>
          <a:xfrm rot="483423">
            <a:off x="3505187" y="4237831"/>
            <a:ext cx="139353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A15</a:t>
            </a:r>
          </a:p>
          <a:p>
            <a:pPr algn="ctr"/>
            <a:endParaRPr lang="nl-NL" sz="1000" dirty="0">
              <a:solidFill>
                <a:srgbClr val="FF0000"/>
              </a:solidFill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55EAB02-8E6B-4622-8833-F29A9BE5B503}"/>
              </a:ext>
            </a:extLst>
          </p:cNvPr>
          <p:cNvSpPr/>
          <p:nvPr/>
        </p:nvSpPr>
        <p:spPr>
          <a:xfrm rot="582449">
            <a:off x="2104616" y="2896461"/>
            <a:ext cx="207047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Parallelweg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DAB652DD-AA60-4BE4-B12D-3D6E89A9FC75}"/>
              </a:ext>
            </a:extLst>
          </p:cNvPr>
          <p:cNvSpPr/>
          <p:nvPr/>
        </p:nvSpPr>
        <p:spPr>
          <a:xfrm rot="20079407">
            <a:off x="2949838" y="3498224"/>
            <a:ext cx="207047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>
                <a:solidFill>
                  <a:schemeClr val="tx1"/>
                </a:solidFill>
              </a:rPr>
              <a:t>Varakker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50673F7-0C04-4528-8B7E-12B78CBAC669}"/>
              </a:ext>
            </a:extLst>
          </p:cNvPr>
          <p:cNvSpPr/>
          <p:nvPr/>
        </p:nvSpPr>
        <p:spPr>
          <a:xfrm>
            <a:off x="3947890" y="2928502"/>
            <a:ext cx="288032" cy="29299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96F96CE-C0D8-48A9-A435-ECB2C3F33588}"/>
              </a:ext>
            </a:extLst>
          </p:cNvPr>
          <p:cNvSpPr/>
          <p:nvPr/>
        </p:nvSpPr>
        <p:spPr>
          <a:xfrm>
            <a:off x="5949967" y="3282502"/>
            <a:ext cx="288032" cy="29299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F95C2DA4-D456-4E6D-B432-391955C1910B}"/>
              </a:ext>
            </a:extLst>
          </p:cNvPr>
          <p:cNvSpPr/>
          <p:nvPr/>
        </p:nvSpPr>
        <p:spPr>
          <a:xfrm rot="4297339">
            <a:off x="5229318" y="2531332"/>
            <a:ext cx="139353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Smachtkamp</a:t>
            </a:r>
          </a:p>
        </p:txBody>
      </p:sp>
    </p:spTree>
    <p:extLst>
      <p:ext uri="{BB962C8B-B14F-4D97-AF65-F5344CB8AC3E}">
        <p14:creationId xmlns:p14="http://schemas.microsoft.com/office/powerpoint/2010/main" val="245216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CCCB0AF-EDA1-48CE-9F4F-DB32EA82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84457"/>
            <a:ext cx="8545968" cy="477811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89F8913-ECE2-4F1A-AE85-32B3D52E5E33}"/>
              </a:ext>
            </a:extLst>
          </p:cNvPr>
          <p:cNvSpPr/>
          <p:nvPr/>
        </p:nvSpPr>
        <p:spPr>
          <a:xfrm>
            <a:off x="971600" y="260648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b="1" dirty="0">
                <a:latin typeface="Franklin Gothic Medium" panose="020B0603020102020204" pitchFamily="34" charset="0"/>
              </a:rPr>
              <a:t>Overzichtstekening: oostdeel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206868D0-201A-41E4-A354-C09DB35B7559}"/>
              </a:ext>
            </a:extLst>
          </p:cNvPr>
          <p:cNvSpPr/>
          <p:nvPr/>
        </p:nvSpPr>
        <p:spPr>
          <a:xfrm>
            <a:off x="611560" y="1484784"/>
            <a:ext cx="1368152" cy="13681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B3BBFE93-279D-4A83-87C2-78062AFE9A7C}"/>
              </a:ext>
            </a:extLst>
          </p:cNvPr>
          <p:cNvSpPr/>
          <p:nvPr/>
        </p:nvSpPr>
        <p:spPr>
          <a:xfrm rot="21226664">
            <a:off x="8466457" y="4314247"/>
            <a:ext cx="472901" cy="43204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68A1FC7-E05C-4790-B0AA-CB3885B852BA}"/>
              </a:ext>
            </a:extLst>
          </p:cNvPr>
          <p:cNvSpPr/>
          <p:nvPr/>
        </p:nvSpPr>
        <p:spPr>
          <a:xfrm rot="531506">
            <a:off x="2555776" y="2204864"/>
            <a:ext cx="1368152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Spoorlijn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0D80FF3-E5AA-4AAB-AC0B-9AB565023275}"/>
              </a:ext>
            </a:extLst>
          </p:cNvPr>
          <p:cNvSpPr/>
          <p:nvPr/>
        </p:nvSpPr>
        <p:spPr>
          <a:xfrm>
            <a:off x="791772" y="670332"/>
            <a:ext cx="1368152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Herenland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5DE8CA1-71DA-4207-8C5B-8355F9B4CFF3}"/>
              </a:ext>
            </a:extLst>
          </p:cNvPr>
          <p:cNvSpPr/>
          <p:nvPr/>
        </p:nvSpPr>
        <p:spPr>
          <a:xfrm rot="20928974">
            <a:off x="2596350" y="4070852"/>
            <a:ext cx="1368152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De Linge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FEFDEA6-AF59-400C-A97B-AFCE2353F355}"/>
              </a:ext>
            </a:extLst>
          </p:cNvPr>
          <p:cNvSpPr/>
          <p:nvPr/>
        </p:nvSpPr>
        <p:spPr>
          <a:xfrm rot="4036020">
            <a:off x="7325298" y="1444345"/>
            <a:ext cx="1862736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Dalwagenseweg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DEC4B5D-6F9D-462E-A03F-607F58D0D085}"/>
              </a:ext>
            </a:extLst>
          </p:cNvPr>
          <p:cNvSpPr/>
          <p:nvPr/>
        </p:nvSpPr>
        <p:spPr>
          <a:xfrm>
            <a:off x="6660232" y="3772236"/>
            <a:ext cx="2069125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dirty="0">
                <a:solidFill>
                  <a:schemeClr val="tx1"/>
                </a:solidFill>
              </a:rPr>
              <a:t>Rotonde</a:t>
            </a:r>
            <a:r>
              <a:rPr lang="nl-NL" dirty="0"/>
              <a:t> </a:t>
            </a:r>
            <a:r>
              <a:rPr lang="nl-NL" dirty="0" err="1">
                <a:solidFill>
                  <a:schemeClr val="tx1"/>
                </a:solidFill>
              </a:rPr>
              <a:t>Dodewaardsestraat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F7820E7-9537-4879-8F2E-7F3CA905E5CB}"/>
              </a:ext>
            </a:extLst>
          </p:cNvPr>
          <p:cNvSpPr/>
          <p:nvPr/>
        </p:nvSpPr>
        <p:spPr>
          <a:xfrm>
            <a:off x="2051720" y="4311157"/>
            <a:ext cx="733662" cy="55969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247C054-63B7-4175-B914-B9C4B2CDDD86}"/>
              </a:ext>
            </a:extLst>
          </p:cNvPr>
          <p:cNvSpPr/>
          <p:nvPr/>
        </p:nvSpPr>
        <p:spPr>
          <a:xfrm>
            <a:off x="4906701" y="2635507"/>
            <a:ext cx="288032" cy="29299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E9C5811-E278-4BD6-A663-270C13C41558}"/>
              </a:ext>
            </a:extLst>
          </p:cNvPr>
          <p:cNvSpPr/>
          <p:nvPr/>
        </p:nvSpPr>
        <p:spPr>
          <a:xfrm rot="4297339">
            <a:off x="4303587" y="1759375"/>
            <a:ext cx="139353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Smachtkamp</a:t>
            </a:r>
          </a:p>
        </p:txBody>
      </p:sp>
    </p:spTree>
    <p:extLst>
      <p:ext uri="{BB962C8B-B14F-4D97-AF65-F5344CB8AC3E}">
        <p14:creationId xmlns:p14="http://schemas.microsoft.com/office/powerpoint/2010/main" val="212704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EFC31DE-A3BB-4545-867D-17B1309A4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92766"/>
            <a:ext cx="8655248" cy="367240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4414FAD-4A20-4406-B9F4-82315CAE8792}"/>
              </a:ext>
            </a:extLst>
          </p:cNvPr>
          <p:cNvSpPr/>
          <p:nvPr/>
        </p:nvSpPr>
        <p:spPr>
          <a:xfrm>
            <a:off x="971600" y="260648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b="1" dirty="0">
                <a:latin typeface="Franklin Gothic Medium" panose="020B0603020102020204" pitchFamily="34" charset="0"/>
              </a:rPr>
              <a:t>Overzichtstekening: middendeel 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7C72E277-3D0F-4B77-B98D-F3202AA81FA3}"/>
              </a:ext>
            </a:extLst>
          </p:cNvPr>
          <p:cNvSpPr/>
          <p:nvPr/>
        </p:nvSpPr>
        <p:spPr>
          <a:xfrm>
            <a:off x="287524" y="1744894"/>
            <a:ext cx="1368152" cy="13681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2E5C869-9DC9-4D0C-80E6-CD0687545684}"/>
              </a:ext>
            </a:extLst>
          </p:cNvPr>
          <p:cNvSpPr/>
          <p:nvPr/>
        </p:nvSpPr>
        <p:spPr>
          <a:xfrm rot="531506">
            <a:off x="3167653" y="2954844"/>
            <a:ext cx="1368152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Spoorlijn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AEA6212-9AF1-406D-B537-6D9847B11ADC}"/>
              </a:ext>
            </a:extLst>
          </p:cNvPr>
          <p:cNvSpPr/>
          <p:nvPr/>
        </p:nvSpPr>
        <p:spPr>
          <a:xfrm>
            <a:off x="239949" y="1112516"/>
            <a:ext cx="1368152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Markstraat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4568413-90FA-4F32-AACA-5E37E26AD599}"/>
              </a:ext>
            </a:extLst>
          </p:cNvPr>
          <p:cNvSpPr/>
          <p:nvPr/>
        </p:nvSpPr>
        <p:spPr>
          <a:xfrm rot="18840706">
            <a:off x="6586600" y="2132901"/>
            <a:ext cx="1368152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Hamsestraat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96601EF-0255-42FD-B6E1-0514BB782406}"/>
              </a:ext>
            </a:extLst>
          </p:cNvPr>
          <p:cNvSpPr/>
          <p:nvPr/>
        </p:nvSpPr>
        <p:spPr>
          <a:xfrm rot="582449">
            <a:off x="2249401" y="2593431"/>
            <a:ext cx="207047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Beoogde randweg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09703FD-CD34-49AD-9E9A-3B12B91E4BA6}"/>
              </a:ext>
            </a:extLst>
          </p:cNvPr>
          <p:cNvSpPr/>
          <p:nvPr/>
        </p:nvSpPr>
        <p:spPr>
          <a:xfrm rot="582449">
            <a:off x="4149413" y="3488464"/>
            <a:ext cx="2070479" cy="2880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Parallelweg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A4B57B6-98E8-4A9E-98BB-D3B870BE4B98}"/>
              </a:ext>
            </a:extLst>
          </p:cNvPr>
          <p:cNvSpPr/>
          <p:nvPr/>
        </p:nvSpPr>
        <p:spPr>
          <a:xfrm>
            <a:off x="6168916" y="3485982"/>
            <a:ext cx="288032" cy="29299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2314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04D053-9F73-4E5F-B024-BBF29149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29" y="602772"/>
            <a:ext cx="8616159" cy="484750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0A81EDD-C942-4FC4-8371-7FCD96FBE0B9}"/>
              </a:ext>
            </a:extLst>
          </p:cNvPr>
          <p:cNvSpPr/>
          <p:nvPr/>
        </p:nvSpPr>
        <p:spPr>
          <a:xfrm>
            <a:off x="971600" y="260648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b="1" dirty="0">
                <a:latin typeface="Franklin Gothic Medium" panose="020B0603020102020204" pitchFamily="34" charset="0"/>
              </a:rPr>
              <a:t>Overzichtstekening: </a:t>
            </a:r>
            <a:r>
              <a:rPr lang="nl-NL" altLang="nl-NL" sz="1400" b="1" dirty="0" err="1">
                <a:latin typeface="Franklin Gothic Medium" panose="020B0603020102020204" pitchFamily="34" charset="0"/>
              </a:rPr>
              <a:t>westdeel</a:t>
            </a:r>
            <a:r>
              <a:rPr lang="nl-NL" altLang="nl-NL" sz="1400" b="1" dirty="0">
                <a:latin typeface="Franklin Gothic Medium" panose="020B0603020102020204" pitchFamily="34" charset="0"/>
              </a:rPr>
              <a:t> 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0A870E9C-EC50-40CC-A429-57A70A805AA2}"/>
              </a:ext>
            </a:extLst>
          </p:cNvPr>
          <p:cNvSpPr/>
          <p:nvPr/>
        </p:nvSpPr>
        <p:spPr>
          <a:xfrm>
            <a:off x="2339752" y="2132856"/>
            <a:ext cx="1368152" cy="13681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8D398F7-BB91-4B12-A33B-0C996D0AB249}"/>
              </a:ext>
            </a:extLst>
          </p:cNvPr>
          <p:cNvSpPr/>
          <p:nvPr/>
        </p:nvSpPr>
        <p:spPr>
          <a:xfrm rot="531506">
            <a:off x="3347863" y="4450208"/>
            <a:ext cx="1368152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Spoorlijn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109A63D-493B-4BA0-95FA-EC55E71BCF4E}"/>
              </a:ext>
            </a:extLst>
          </p:cNvPr>
          <p:cNvSpPr/>
          <p:nvPr/>
        </p:nvSpPr>
        <p:spPr>
          <a:xfrm>
            <a:off x="1835504" y="1700808"/>
            <a:ext cx="1440544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Industrieweg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A554E8D-DDC5-475E-BBCD-41B9BB85D861}"/>
              </a:ext>
            </a:extLst>
          </p:cNvPr>
          <p:cNvSpPr/>
          <p:nvPr/>
        </p:nvSpPr>
        <p:spPr>
          <a:xfrm rot="4790672">
            <a:off x="6627337" y="3336123"/>
            <a:ext cx="1368152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Markstraat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09EFB8D-BA0D-4ACC-AE07-DBE4BFCEEC9D}"/>
              </a:ext>
            </a:extLst>
          </p:cNvPr>
          <p:cNvSpPr/>
          <p:nvPr/>
        </p:nvSpPr>
        <p:spPr>
          <a:xfrm rot="19728126">
            <a:off x="4427410" y="1153340"/>
            <a:ext cx="1440544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Tielsestraat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15DAE5A-90AB-416C-8ACB-D5A55F8BBA9D}"/>
              </a:ext>
            </a:extLst>
          </p:cNvPr>
          <p:cNvSpPr/>
          <p:nvPr/>
        </p:nvSpPr>
        <p:spPr>
          <a:xfrm>
            <a:off x="6732240" y="4215213"/>
            <a:ext cx="1368152" cy="13681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981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99592" y="188640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b="1" dirty="0">
                <a:latin typeface="Franklin Gothic Medium" panose="020B0603020102020204" pitchFamily="34" charset="0"/>
              </a:rPr>
              <a:t>Aansluiting Markstraat </a:t>
            </a:r>
            <a:endParaRPr lang="nl-NL" altLang="nl-NL" sz="1400" b="1" dirty="0">
              <a:highlight>
                <a:srgbClr val="FFFF00"/>
              </a:highlight>
              <a:latin typeface="Franklin Gothic Medium" panose="020B0603020102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D8BB6D1-7FB6-4D19-AE25-F42D03B087D9}"/>
              </a:ext>
            </a:extLst>
          </p:cNvPr>
          <p:cNvSpPr/>
          <p:nvPr/>
        </p:nvSpPr>
        <p:spPr>
          <a:xfrm rot="4790672">
            <a:off x="2996262" y="3073024"/>
            <a:ext cx="1368152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Markstraat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B8B92CA-C9BA-4908-BD62-69928AA8C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17785" r="25589" b="7980"/>
          <a:stretch/>
        </p:blipFill>
        <p:spPr>
          <a:xfrm>
            <a:off x="539552" y="524375"/>
            <a:ext cx="6653184" cy="5424905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3AC5319D-FED0-4F15-A237-CE83810194F5}"/>
              </a:ext>
            </a:extLst>
          </p:cNvPr>
          <p:cNvSpPr/>
          <p:nvPr/>
        </p:nvSpPr>
        <p:spPr>
          <a:xfrm>
            <a:off x="1916204" y="496417"/>
            <a:ext cx="1440544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Markstraat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6555CE2-A044-41BF-9B53-837DE361B00A}"/>
              </a:ext>
            </a:extLst>
          </p:cNvPr>
          <p:cNvSpPr/>
          <p:nvPr/>
        </p:nvSpPr>
        <p:spPr>
          <a:xfrm rot="562988">
            <a:off x="539552" y="4653136"/>
            <a:ext cx="1440544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Parallelweg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875C71C-50CF-4076-8C71-3D5128BC4C02}"/>
              </a:ext>
            </a:extLst>
          </p:cNvPr>
          <p:cNvSpPr/>
          <p:nvPr/>
        </p:nvSpPr>
        <p:spPr>
          <a:xfrm>
            <a:off x="4860032" y="4509120"/>
            <a:ext cx="1440544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Spoor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55993F-D5B7-46FF-BB50-66757141C13B}"/>
              </a:ext>
            </a:extLst>
          </p:cNvPr>
          <p:cNvSpPr/>
          <p:nvPr/>
        </p:nvSpPr>
        <p:spPr>
          <a:xfrm>
            <a:off x="683568" y="2784992"/>
            <a:ext cx="1664455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Waterberging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088E887-6A88-44EC-B496-786951F0043F}"/>
              </a:ext>
            </a:extLst>
          </p:cNvPr>
          <p:cNvSpPr/>
          <p:nvPr/>
        </p:nvSpPr>
        <p:spPr>
          <a:xfrm>
            <a:off x="3680338" y="3243603"/>
            <a:ext cx="1664455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Waterberging</a:t>
            </a:r>
          </a:p>
        </p:txBody>
      </p:sp>
      <p:sp>
        <p:nvSpPr>
          <p:cNvPr id="2" name="Tekstballon: rechthoek 1">
            <a:extLst>
              <a:ext uri="{FF2B5EF4-FFF2-40B4-BE49-F238E27FC236}">
                <a16:creationId xmlns:a16="http://schemas.microsoft.com/office/drawing/2014/main" id="{EE06F2B5-0D7A-4237-AA76-CD4F428415F7}"/>
              </a:ext>
            </a:extLst>
          </p:cNvPr>
          <p:cNvSpPr/>
          <p:nvPr/>
        </p:nvSpPr>
        <p:spPr>
          <a:xfrm>
            <a:off x="5652120" y="1052736"/>
            <a:ext cx="2917268" cy="936104"/>
          </a:xfrm>
          <a:prstGeom prst="wedgeRectCallout">
            <a:avLst>
              <a:gd name="adj1" fmla="val -153089"/>
              <a:gd name="adj2" fmla="val 74812"/>
            </a:avLst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Fietsers steken hier de randweg over via een </a:t>
            </a:r>
            <a:r>
              <a:rPr lang="nl-NL" dirty="0" err="1">
                <a:solidFill>
                  <a:schemeClr val="tx1"/>
                </a:solidFill>
              </a:rPr>
              <a:t>middengeleider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4" name="Tekstballon: rechthoek 13">
            <a:extLst>
              <a:ext uri="{FF2B5EF4-FFF2-40B4-BE49-F238E27FC236}">
                <a16:creationId xmlns:a16="http://schemas.microsoft.com/office/drawing/2014/main" id="{436F4135-3196-4426-91FE-C07DFAC43D4B}"/>
              </a:ext>
            </a:extLst>
          </p:cNvPr>
          <p:cNvSpPr/>
          <p:nvPr/>
        </p:nvSpPr>
        <p:spPr>
          <a:xfrm>
            <a:off x="5652120" y="62312"/>
            <a:ext cx="2917268" cy="936104"/>
          </a:xfrm>
          <a:prstGeom prst="wedgeRectCallout">
            <a:avLst>
              <a:gd name="adj1" fmla="val -138552"/>
              <a:gd name="adj2" fmla="val 63432"/>
            </a:avLst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Markstraat is doodlopend voor autoverkeer</a:t>
            </a:r>
          </a:p>
        </p:txBody>
      </p:sp>
      <p:sp>
        <p:nvSpPr>
          <p:cNvPr id="15" name="Tekstballon: rechthoek 14">
            <a:extLst>
              <a:ext uri="{FF2B5EF4-FFF2-40B4-BE49-F238E27FC236}">
                <a16:creationId xmlns:a16="http://schemas.microsoft.com/office/drawing/2014/main" id="{1437879F-58D2-4F7F-8F7F-4272D41BAB33}"/>
              </a:ext>
            </a:extLst>
          </p:cNvPr>
          <p:cNvSpPr/>
          <p:nvPr/>
        </p:nvSpPr>
        <p:spPr>
          <a:xfrm>
            <a:off x="5940152" y="4798874"/>
            <a:ext cx="2917268" cy="1366430"/>
          </a:xfrm>
          <a:prstGeom prst="wedgeRectCallout">
            <a:avLst>
              <a:gd name="adj1" fmla="val -145786"/>
              <a:gd name="adj2" fmla="val -146849"/>
            </a:avLst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Fietsers gaan van </a:t>
            </a:r>
            <a:r>
              <a:rPr lang="nl-NL" dirty="0" err="1">
                <a:solidFill>
                  <a:schemeClr val="tx1"/>
                </a:solidFill>
              </a:rPr>
              <a:t>vrijliggend</a:t>
            </a:r>
            <a:r>
              <a:rPr lang="nl-NL" dirty="0">
                <a:solidFill>
                  <a:schemeClr val="tx1"/>
                </a:solidFill>
              </a:rPr>
              <a:t> fietspad hier de weg op, het spoor over zoals nu ook gebeurd, om parallelweg op te kunnen fietsen</a:t>
            </a:r>
          </a:p>
        </p:txBody>
      </p:sp>
    </p:spTree>
    <p:extLst>
      <p:ext uri="{BB962C8B-B14F-4D97-AF65-F5344CB8AC3E}">
        <p14:creationId xmlns:p14="http://schemas.microsoft.com/office/powerpoint/2010/main" val="93788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071A6050-EDD7-4B95-BFDA-CC9C498A267B}"/>
              </a:ext>
            </a:extLst>
          </p:cNvPr>
          <p:cNvSpPr/>
          <p:nvPr/>
        </p:nvSpPr>
        <p:spPr>
          <a:xfrm>
            <a:off x="395536" y="520804"/>
            <a:ext cx="8928992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2400" b="1" dirty="0">
                <a:latin typeface="Franklin Gothic Medium" panose="020B0603020102020204" pitchFamily="34" charset="0"/>
              </a:rPr>
              <a:t>Introductie varianten toekomstig functioneren Parallelweg: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b="1" dirty="0">
              <a:latin typeface="Franklin Gothic Medium" panose="020B06030201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b="1" dirty="0">
              <a:latin typeface="Franklin Gothic Medium" panose="020B06030201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b="1" dirty="0">
              <a:latin typeface="Franklin Gothic Medium" panose="020B06030201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b="1" dirty="0">
              <a:latin typeface="Franklin Gothic Medium" panose="020B06030201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b="1" dirty="0">
              <a:latin typeface="Franklin Gothic Medium" panose="020B06030201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b="1" dirty="0">
              <a:latin typeface="Franklin Gothic Medium" panose="020B06030201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b="1" dirty="0">
              <a:latin typeface="Franklin Gothic Medium" panose="020B0603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Spoorwegovergangen Smachtkamp en </a:t>
            </a:r>
            <a:r>
              <a:rPr kumimoji="0" lang="nl-NL" altLang="nl-NL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Hamsestraat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 gaan sluiten 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Franklin Gothic Medium" panose="020B06030201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altLang="nl-NL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 Leidt tot andere routes en verkeersbewegingen voor auto’s en fietsers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Franklin Gothic Medium" panose="020B06030201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l-NL" altLang="nl-NL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 Nadere toelichting a.d.h.v. kaartjes   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" panose="020B06030201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b="1" dirty="0">
              <a:latin typeface="Franklin Gothic Medium" panose="020B06030201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sz="4000" b="1" dirty="0">
              <a:latin typeface="Franklin Gothic Medium" panose="020B06030201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l-NL" altLang="nl-NL" sz="4000" b="1" dirty="0">
              <a:latin typeface="Franklin Gothic Medium" panose="020B0603020102020204" pitchFamily="34" charset="0"/>
            </a:endParaRPr>
          </a:p>
        </p:txBody>
      </p:sp>
      <p:pic>
        <p:nvPicPr>
          <p:cNvPr id="3" name="Afbeelding 2" descr="Afbeelding met gras, lucht, buiten, weg&#10;&#10;Automatisch gegenereerde beschrijving">
            <a:extLst>
              <a:ext uri="{FF2B5EF4-FFF2-40B4-BE49-F238E27FC236}">
                <a16:creationId xmlns:a16="http://schemas.microsoft.com/office/drawing/2014/main" id="{F9CFEC05-9C7A-4814-AC5B-0A4AEC4B07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2" b="37255"/>
          <a:stretch/>
        </p:blipFill>
        <p:spPr>
          <a:xfrm>
            <a:off x="755576" y="1052736"/>
            <a:ext cx="612068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361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chemeClr val="bg1">
              <a:lumMod val="9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4071</TotalTime>
  <Words>381</Words>
  <Application>Microsoft Office PowerPoint</Application>
  <PresentationFormat>Diavoorstelling (4:3)</PresentationFormat>
  <Paragraphs>107</Paragraphs>
  <Slides>15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Courier New</vt:lpstr>
      <vt:lpstr>Franklin Gothic Medium</vt:lpstr>
      <vt:lpstr>Symbol</vt:lpstr>
      <vt:lpstr>Times New Roman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Neder-Betuwe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medewerker</dc:creator>
  <cp:lastModifiedBy>Mirte van Nispen - Luesken</cp:lastModifiedBy>
  <cp:revision>150</cp:revision>
  <cp:lastPrinted>2013-04-12T14:55:48Z</cp:lastPrinted>
  <dcterms:created xsi:type="dcterms:W3CDTF">2012-04-24T06:03:53Z</dcterms:created>
  <dcterms:modified xsi:type="dcterms:W3CDTF">2021-05-10T14:58:30Z</dcterms:modified>
</cp:coreProperties>
</file>